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37" d="100"/>
          <a:sy n="37" d="100"/>
        </p:scale>
        <p:origin x="106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614" r="-18350" b="-33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3387" y="-268390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10583" y="9535008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43474" y="1161375"/>
            <a:ext cx="12601052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 Price Analysis &amp; Prediction Using </a:t>
            </a:r>
            <a:r>
              <a:rPr lang="en-US" sz="83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PowerBI</a:t>
            </a:r>
            <a:endParaRPr lang="en-US" sz="83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58370" y="4457700"/>
            <a:ext cx="5575935" cy="49485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r">
              <a:lnSpc>
                <a:spcPts val="8125"/>
              </a:lnSpc>
            </a:pPr>
            <a:r>
              <a:rPr lang="en-US" sz="4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Gayathri G</a:t>
            </a:r>
            <a:endParaRPr lang="en-US" sz="4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algn="r">
              <a:lnSpc>
                <a:spcPts val="8125"/>
              </a:lnSpc>
            </a:pPr>
            <a:r>
              <a:rPr lang="en-IN" altLang="en-US" sz="4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Reona P</a:t>
            </a:r>
            <a:endParaRPr lang="en-IN" altLang="en-US" sz="4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algn="r">
              <a:lnSpc>
                <a:spcPts val="8125"/>
              </a:lnSpc>
            </a:pPr>
            <a:r>
              <a:rPr lang="en-IN" altLang="en-US" sz="4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Ashmithaa P</a:t>
            </a:r>
            <a:endParaRPr lang="en-US" sz="4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algn="r">
              <a:lnSpc>
                <a:spcPts val="8125"/>
              </a:lnSpc>
            </a:pPr>
            <a:r>
              <a:rPr lang="en-US" sz="4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August 2025</a:t>
            </a:r>
            <a:endParaRPr lang="en-US" sz="4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algn="r">
              <a:lnSpc>
                <a:spcPts val="8125"/>
              </a:lnSpc>
            </a:pPr>
            <a:r>
              <a:rPr lang="en-US" sz="4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15-01-2026</a:t>
            </a:r>
            <a:endParaRPr lang="en-US" sz="4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43474" y="2843538"/>
            <a:ext cx="13209399" cy="33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0" lvl="1" indent="-410210" algn="l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BMW &amp; Tesla have the highest average prices</a:t>
            </a:r>
            <a:endParaRPr lang="en-US" sz="38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20420" lvl="1" indent="-410210" algn="l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Older vehicles show lower average prices</a:t>
            </a:r>
            <a:endParaRPr lang="en-US" sz="38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20420" lvl="1" indent="-410210" algn="l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Price fluctuates but shows stable long-term trend</a:t>
            </a:r>
            <a:endParaRPr lang="en-US" sz="38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20420" lvl="1" indent="-410210" algn="l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High price category has the maximum number of cars</a:t>
            </a:r>
            <a:endParaRPr lang="en-US" sz="38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525098" y="5758270"/>
            <a:ext cx="9461296" cy="4528730"/>
          </a:xfrm>
          <a:custGeom>
            <a:avLst/>
            <a:gdLst/>
            <a:ahLst/>
            <a:cxnLst/>
            <a:rect l="l" t="t" r="r" b="b"/>
            <a:pathLst>
              <a:path w="9461296" h="4528730">
                <a:moveTo>
                  <a:pt x="0" y="0"/>
                </a:moveTo>
                <a:lnTo>
                  <a:pt x="9461296" y="0"/>
                </a:lnTo>
                <a:lnTo>
                  <a:pt x="9461296" y="4528730"/>
                </a:lnTo>
                <a:lnTo>
                  <a:pt x="0" y="452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55731" y="1760136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Key Insights – Pricing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5731" y="1760136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Key Insights – Fuel &amp; Condition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30270" y="3861590"/>
            <a:ext cx="10638091" cy="420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Petrol vehicles dominate the dataset</a:t>
            </a:r>
            <a:endParaRPr lang="en-US" sz="4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63600" lvl="1" indent="-43180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Electric cars have higher average prices</a:t>
            </a:r>
            <a:endParaRPr lang="en-US" sz="4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63600" lvl="1" indent="-43180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Majority cars are Like New &amp; Used</a:t>
            </a:r>
            <a:endParaRPr lang="en-US" sz="4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63600" lvl="1" indent="-431800" algn="just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New cars contribute less in count but higher price</a:t>
            </a:r>
            <a:endParaRPr lang="en-US" sz="4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5600"/>
              </a:lnSpc>
            </a:pPr>
            <a:endParaRPr lang="en-US" sz="4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49856" y="3002280"/>
            <a:ext cx="13832667" cy="465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0" lvl="1" indent="-474980" algn="just">
              <a:lnSpc>
                <a:spcPts val="6160"/>
              </a:lnSpc>
              <a:buFont typeface="Arial" panose="020B0604020202020204"/>
              <a:buChar char="•"/>
            </a:pPr>
            <a:r>
              <a:rPr lang="en-US" sz="4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Focus on Electric &amp; Automatic vehicles for higher revenue</a:t>
            </a:r>
            <a:endParaRPr lang="en-US" sz="4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949960" lvl="1" indent="-474980" algn="just">
              <a:lnSpc>
                <a:spcPts val="6160"/>
              </a:lnSpc>
              <a:buFont typeface="Arial" panose="020B0604020202020204"/>
              <a:buChar char="•"/>
            </a:pPr>
            <a:r>
              <a:rPr lang="en-US" sz="4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Pricing strategy should consider mileage impact</a:t>
            </a:r>
            <a:endParaRPr lang="en-US" sz="4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949960" lvl="1" indent="-474980" algn="just">
              <a:lnSpc>
                <a:spcPts val="6160"/>
              </a:lnSpc>
              <a:buFont typeface="Arial" panose="020B0604020202020204"/>
              <a:buChar char="•"/>
            </a:pPr>
            <a:r>
              <a:rPr lang="en-US" sz="4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Promote premium brands for profitability</a:t>
            </a:r>
            <a:endParaRPr lang="en-US" sz="4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949960" lvl="1" indent="-474980" algn="just">
              <a:lnSpc>
                <a:spcPts val="6160"/>
              </a:lnSpc>
              <a:buFont typeface="Arial" panose="020B0604020202020204"/>
              <a:buChar char="•"/>
            </a:pPr>
            <a:r>
              <a:rPr lang="en-US" sz="4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Use dashboard for real-time filtering &amp; decisions</a:t>
            </a:r>
            <a:endParaRPr lang="en-US" sz="4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6160"/>
              </a:lnSpc>
            </a:pPr>
            <a:endParaRPr lang="en-US" sz="4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5731" y="1760136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Recommendations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5731" y="1760136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Conclusion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09470" y="3207266"/>
            <a:ext cx="14220694" cy="707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2835" lvl="1" indent="-546735" algn="just">
              <a:lnSpc>
                <a:spcPts val="7090"/>
              </a:lnSpc>
              <a:buFont typeface="Arial" panose="020B0604020202020204"/>
              <a:buChar char="•"/>
            </a:pPr>
            <a:r>
              <a:rPr lang="en-US" sz="5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Power BI enables powerful data storytelling</a:t>
            </a:r>
            <a:endParaRPr lang="en-US" sz="5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1092835" lvl="1" indent="-546735" algn="just">
              <a:lnSpc>
                <a:spcPts val="7090"/>
              </a:lnSpc>
              <a:buFont typeface="Arial" panose="020B0604020202020204"/>
              <a:buChar char="•"/>
            </a:pPr>
            <a:r>
              <a:rPr lang="en-US" sz="5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Clean data + DAX = meaningful insights</a:t>
            </a:r>
            <a:endParaRPr lang="en-US" sz="5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1092835" lvl="1" indent="-546735" algn="just">
              <a:lnSpc>
                <a:spcPts val="7090"/>
              </a:lnSpc>
              <a:buFont typeface="Arial" panose="020B0604020202020204"/>
              <a:buChar char="•"/>
            </a:pPr>
            <a:r>
              <a:rPr lang="en-US" sz="5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Dashboard provides interactive &amp; dynamic analysis</a:t>
            </a:r>
            <a:endParaRPr lang="en-US" sz="5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1092835" lvl="1" indent="-546735" algn="just">
              <a:lnSpc>
                <a:spcPts val="7090"/>
              </a:lnSpc>
              <a:buFont typeface="Arial" panose="020B0604020202020204"/>
              <a:buChar char="•"/>
            </a:pPr>
            <a:r>
              <a:rPr lang="en-US" sz="5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Project successfully meets analysis objectives</a:t>
            </a:r>
            <a:endParaRPr lang="en-US" sz="5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7090"/>
              </a:lnSpc>
            </a:pPr>
            <a:endParaRPr lang="en-US" sz="5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614" r="-18350" b="-33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53664" y="4363530"/>
            <a:ext cx="3980673" cy="279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Thank You</a:t>
            </a:r>
            <a:endParaRPr lang="en-US" sz="80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3387" y="-268390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10583" y="9535008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23590" cy="10287000"/>
            <a:chOff x="0" y="0"/>
            <a:chExt cx="1351512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512" cy="1593725"/>
            </a:xfrm>
            <a:custGeom>
              <a:avLst/>
              <a:gdLst/>
              <a:ahLst/>
              <a:cxnLst/>
              <a:rect l="l" t="t" r="r" b="b"/>
              <a:pathLst>
                <a:path w="1351512" h="1593725">
                  <a:moveTo>
                    <a:pt x="0" y="0"/>
                  </a:moveTo>
                  <a:lnTo>
                    <a:pt x="1351512" y="0"/>
                  </a:lnTo>
                  <a:lnTo>
                    <a:pt x="135151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9751" r="-571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2194832"/>
            <a:ext cx="7078553" cy="130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76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Objective</a:t>
            </a:r>
            <a:endParaRPr lang="en-US" sz="76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73053" y="4036797"/>
            <a:ext cx="8535710" cy="339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0"/>
              </a:lnSpc>
            </a:pPr>
          </a:p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To analyze car prices using historical vehicle data and create an interactive Power BI dashboard for insights and prediction support.</a:t>
            </a:r>
            <a:endParaRPr lang="en-US" sz="3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5563016" y="8106554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3"/>
                </a:lnTo>
                <a:lnTo>
                  <a:pt x="0" y="102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67542" y="1337137"/>
            <a:ext cx="605472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Dataset Overview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9467" y="3184287"/>
            <a:ext cx="7654533" cy="354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40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This dataset contains information about different cars including pricing, specifications, and usage details. </a:t>
            </a:r>
            <a:endParaRPr lang="en-US" sz="40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358834" y="962025"/>
            <a:ext cx="6610876" cy="888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387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Number of Records: 2000</a:t>
            </a:r>
            <a:endParaRPr lang="en-US" sz="387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algn="just">
              <a:lnSpc>
                <a:spcPts val="5420"/>
              </a:lnSpc>
            </a:pPr>
            <a:r>
              <a:rPr lang="en-US" sz="387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Key Columns:</a:t>
            </a:r>
            <a:endParaRPr lang="en-US" sz="387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Car ID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Brand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Model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Year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Engine Size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Fuel Type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Transmission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Mileage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Condition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35660" lvl="1" indent="-417830" algn="just">
              <a:lnSpc>
                <a:spcPts val="5420"/>
              </a:lnSpc>
              <a:buFont typeface="Arial" panose="020B0604020202020204"/>
              <a:buChar char="•"/>
            </a:pPr>
            <a:r>
              <a:rPr lang="en-US" sz="387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Price</a:t>
            </a: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5420"/>
              </a:lnSpc>
            </a:pPr>
            <a:endParaRPr lang="en-US" sz="387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94421" y="0"/>
            <a:ext cx="5460264" cy="10287000"/>
            <a:chOff x="0" y="0"/>
            <a:chExt cx="1578803" cy="29744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8803" cy="2974426"/>
            </a:xfrm>
            <a:custGeom>
              <a:avLst/>
              <a:gdLst/>
              <a:ahLst/>
              <a:cxnLst/>
              <a:rect l="l" t="t" r="r" b="b"/>
              <a:pathLst>
                <a:path w="1578803" h="2974426">
                  <a:moveTo>
                    <a:pt x="0" y="0"/>
                  </a:moveTo>
                  <a:lnTo>
                    <a:pt x="1578803" y="0"/>
                  </a:lnTo>
                  <a:lnTo>
                    <a:pt x="1578803" y="2974426"/>
                  </a:lnTo>
                  <a:lnTo>
                    <a:pt x="0" y="2974426"/>
                  </a:lnTo>
                  <a:close/>
                </a:path>
              </a:pathLst>
            </a:custGeom>
            <a:blipFill>
              <a:blip r:embed="rId2"/>
              <a:stretch>
                <a:fillRect l="-8044" r="-174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1885" y="3581247"/>
            <a:ext cx="4374439" cy="211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0"/>
              </a:lnSpc>
            </a:pPr>
            <a:r>
              <a:rPr lang="en-US" sz="4065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Data Cleaning &amp; Transformation (Power Query)</a:t>
            </a:r>
            <a:endParaRPr lang="en-US" sz="4065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899287" y="851996"/>
            <a:ext cx="5512742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Steps Performed</a:t>
            </a:r>
            <a:endParaRPr lang="en-US" sz="34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99287" y="1873959"/>
            <a:ext cx="6289408" cy="664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Removed duplicate  values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Checked &amp; handled missing values 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Converted data types: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          Year → Whole Number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          Price → Decimal Number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          Mileage → Whole Number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Standardized text fields: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Fuel Type (Petrol, Diesel, Electric, Hybrid)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Transmission (Manual, Automatic)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Renamed columns for clarity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Created a New Column for Price Category(Low, Medium ,High)</a:t>
            </a: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228304"/>
            <a:ext cx="3771644" cy="5511872"/>
            <a:chOff x="0" y="0"/>
            <a:chExt cx="1090549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0549" cy="1593725"/>
            </a:xfrm>
            <a:custGeom>
              <a:avLst/>
              <a:gdLst/>
              <a:ahLst/>
              <a:cxnLst/>
              <a:rect l="l" t="t" r="r" b="b"/>
              <a:pathLst>
                <a:path w="1090549" h="1593725">
                  <a:moveTo>
                    <a:pt x="0" y="0"/>
                  </a:moveTo>
                  <a:lnTo>
                    <a:pt x="1090549" y="0"/>
                  </a:lnTo>
                  <a:lnTo>
                    <a:pt x="109054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352" b="-13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0344" y="3228304"/>
            <a:ext cx="3771644" cy="5511872"/>
            <a:chOff x="0" y="0"/>
            <a:chExt cx="1090549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549" cy="1593725"/>
            </a:xfrm>
            <a:custGeom>
              <a:avLst/>
              <a:gdLst/>
              <a:ahLst/>
              <a:cxnLst/>
              <a:rect l="l" t="t" r="r" b="b"/>
              <a:pathLst>
                <a:path w="1090549" h="1593725">
                  <a:moveTo>
                    <a:pt x="0" y="0"/>
                  </a:moveTo>
                  <a:lnTo>
                    <a:pt x="1090549" y="0"/>
                  </a:lnTo>
                  <a:lnTo>
                    <a:pt x="109054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65431" r="-539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802576"/>
            <a:ext cx="946422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Data Preparation Outcome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81563" y="3462655"/>
            <a:ext cx="7887434" cy="497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300" lvl="1" indent="-438150" algn="just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Clean &amp; consistent dataset</a:t>
            </a:r>
            <a:endParaRPr lang="en-US" sz="4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76300" lvl="1" indent="-438150" algn="just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No null or duplicate records</a:t>
            </a:r>
            <a:endParaRPr lang="en-US" sz="4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76300" lvl="1" indent="-438150" algn="just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Correct relationships between columns</a:t>
            </a:r>
            <a:endParaRPr lang="en-US" sz="4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876300" lvl="1" indent="-438150" algn="just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6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Dataset ready for DAX calculations &amp; visualization</a:t>
            </a:r>
            <a:endParaRPr lang="en-US" sz="4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5685"/>
              </a:lnSpc>
            </a:pPr>
            <a:endParaRPr lang="en-US" sz="406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74639" y="1337137"/>
            <a:ext cx="799472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DAX Measures Created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69361" y="1967587"/>
            <a:ext cx="7898657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Total Revenue = SUM('</a:t>
            </a:r>
            <a:r>
              <a:rPr lang="en-US" sz="27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car_price_prediction</a:t>
            </a: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_'[Price])	</a:t>
            </a: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Total Cars = COUNT('</a:t>
            </a:r>
            <a:r>
              <a:rPr lang="en-US" sz="27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car_price_prediction</a:t>
            </a: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_'[Car ID])</a:t>
            </a: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Unique Brands = DISTINCTCOUNT(</a:t>
            </a:r>
            <a:r>
              <a:rPr lang="en-US" sz="27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car_price_prediction</a:t>
            </a: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_[Brand])	</a:t>
            </a: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 Age = YEAR(TODAY()) - </a:t>
            </a:r>
            <a:r>
              <a:rPr lang="en-US" sz="27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car_price_prediction</a:t>
            </a: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_[Year]</a:t>
            </a: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  <a:p>
            <a:pPr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Average Price = AVERAGE('</a:t>
            </a:r>
            <a:r>
              <a:rPr lang="en-US" sz="2700" b="1" dirty="0" err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car_price_prediction</a:t>
            </a:r>
            <a:r>
              <a:rPr lang="en-US" sz="2700" b="1" dirty="0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_'[Price])</a:t>
            </a:r>
            <a:endParaRPr lang="en-US" sz="2700" dirty="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78" y="2708582"/>
            <a:ext cx="6149586" cy="565910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23590" cy="10287000"/>
            <a:chOff x="0" y="0"/>
            <a:chExt cx="1351512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512" cy="1593725"/>
            </a:xfrm>
            <a:custGeom>
              <a:avLst/>
              <a:gdLst/>
              <a:ahLst/>
              <a:cxnLst/>
              <a:rect l="l" t="t" r="r" b="b"/>
              <a:pathLst>
                <a:path w="1351512" h="1593725">
                  <a:moveTo>
                    <a:pt x="0" y="0"/>
                  </a:moveTo>
                  <a:lnTo>
                    <a:pt x="1351512" y="0"/>
                  </a:lnTo>
                  <a:lnTo>
                    <a:pt x="135151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1425" t="-243" r="-82077" b="-224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89138" y="2317719"/>
            <a:ext cx="800349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Key Metrics (KPIs)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4316" y="4281307"/>
            <a:ext cx="5064984" cy="306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Total Cars: 3K</a:t>
            </a: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Total Revenue: 131.60M</a:t>
            </a: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Unique Brands: 7</a:t>
            </a: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Average Price: 52.64K</a:t>
            </a: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Average Mileage: 149.75K</a:t>
            </a: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5731" y="6915361"/>
            <a:ext cx="4389359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Bar Charts – Price by Brand, Fuel Type</a:t>
            </a:r>
            <a:endParaRPr lang="en-US" sz="2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18160" lvl="1" indent="-259080" algn="just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Line Charts – Price Trend by Year</a:t>
            </a:r>
            <a:endParaRPr lang="en-US" sz="2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8116" y="3054053"/>
            <a:ext cx="5299835" cy="2830597"/>
          </a:xfrm>
          <a:custGeom>
            <a:avLst/>
            <a:gdLst/>
            <a:ahLst/>
            <a:cxnLst/>
            <a:rect l="l" t="t" r="r" b="b"/>
            <a:pathLst>
              <a:path w="5299835" h="2830597">
                <a:moveTo>
                  <a:pt x="0" y="0"/>
                </a:moveTo>
                <a:lnTo>
                  <a:pt x="5299836" y="0"/>
                </a:lnTo>
                <a:lnTo>
                  <a:pt x="5299836" y="2830596"/>
                </a:lnTo>
                <a:lnTo>
                  <a:pt x="0" y="283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39215" y="3054053"/>
            <a:ext cx="5846350" cy="2911109"/>
          </a:xfrm>
          <a:custGeom>
            <a:avLst/>
            <a:gdLst/>
            <a:ahLst/>
            <a:cxnLst/>
            <a:rect l="l" t="t" r="r" b="b"/>
            <a:pathLst>
              <a:path w="5846350" h="2911109">
                <a:moveTo>
                  <a:pt x="0" y="0"/>
                </a:moveTo>
                <a:lnTo>
                  <a:pt x="5846349" y="0"/>
                </a:lnTo>
                <a:lnTo>
                  <a:pt x="5846349" y="2911108"/>
                </a:lnTo>
                <a:lnTo>
                  <a:pt x="0" y="2911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404664" y="1855386"/>
            <a:ext cx="4678044" cy="5002265"/>
          </a:xfrm>
          <a:custGeom>
            <a:avLst/>
            <a:gdLst/>
            <a:ahLst/>
            <a:cxnLst/>
            <a:rect l="l" t="t" r="r" b="b"/>
            <a:pathLst>
              <a:path w="4678044" h="5002265">
                <a:moveTo>
                  <a:pt x="0" y="0"/>
                </a:moveTo>
                <a:lnTo>
                  <a:pt x="4678044" y="0"/>
                </a:lnTo>
                <a:lnTo>
                  <a:pt x="4678044" y="5002265"/>
                </a:lnTo>
                <a:lnTo>
                  <a:pt x="0" y="5002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55731" y="1760136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Roca One Bold" panose="00000800000000000000"/>
                <a:ea typeface="Roca One Bold" panose="00000800000000000000"/>
                <a:cs typeface="Roca One Bold" panose="00000800000000000000"/>
                <a:sym typeface="Roca One Bold" panose="00000800000000000000"/>
              </a:rPr>
              <a:t>Dashboard Overview</a:t>
            </a:r>
            <a:endParaRPr lang="en-US" sz="5000" b="1">
              <a:solidFill>
                <a:srgbClr val="FFFFFF"/>
              </a:solidFill>
              <a:latin typeface="Roca One Bold" panose="00000800000000000000"/>
              <a:ea typeface="Roca One Bold" panose="00000800000000000000"/>
              <a:cs typeface="Roca One Bold" panose="00000800000000000000"/>
              <a:sym typeface="Roca One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48677" y="6915361"/>
            <a:ext cx="4389359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Pie / Donut Charts – Condition &amp; Transmission</a:t>
            </a: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Cards – KPIs</a:t>
            </a: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42911" y="6915361"/>
            <a:ext cx="4389359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Tables – Detailed brand &amp; model data</a:t>
            </a: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Roca One" panose="00000500000000000000"/>
                <a:ea typeface="Roca One" panose="00000500000000000000"/>
                <a:cs typeface="Roca One" panose="00000500000000000000"/>
                <a:sym typeface="Roca One" panose="00000500000000000000"/>
              </a:rPr>
              <a:t>Slicers – Brand, Year, Fuel Type, Transmission</a:t>
            </a: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Roca One" panose="00000500000000000000"/>
              <a:ea typeface="Roca One" panose="00000500000000000000"/>
              <a:cs typeface="Roca One" panose="00000500000000000000"/>
              <a:sym typeface="Roca One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672807" y="8344422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395611" y="92219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2434" y="745948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8313" y="578644"/>
            <a:ext cx="15640987" cy="8798055"/>
          </a:xfrm>
          <a:custGeom>
            <a:avLst/>
            <a:gdLst/>
            <a:ahLst/>
            <a:cxnLst/>
            <a:rect l="l" t="t" r="r" b="b"/>
            <a:pathLst>
              <a:path w="15640987" h="8798055">
                <a:moveTo>
                  <a:pt x="0" y="0"/>
                </a:moveTo>
                <a:lnTo>
                  <a:pt x="15640987" y="0"/>
                </a:lnTo>
                <a:lnTo>
                  <a:pt x="15640987" y="8798055"/>
                </a:lnTo>
                <a:lnTo>
                  <a:pt x="0" y="8798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2486</Words>
  <Application>WPS Presentation</Application>
  <PresentationFormat>Custom</PresentationFormat>
  <Paragraphs>124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Roca One Bold</vt:lpstr>
      <vt:lpstr>Segoe Print</vt:lpstr>
      <vt:lpstr>Roca One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Yellow Neon Modern Geometric Shape Car Dealer Presentation</dc:title>
  <dc:creator/>
  <cp:lastModifiedBy>Ashmithaa Pradeep</cp:lastModifiedBy>
  <cp:revision>8</cp:revision>
  <dcterms:created xsi:type="dcterms:W3CDTF">2006-08-16T00:00:00Z</dcterms:created>
  <dcterms:modified xsi:type="dcterms:W3CDTF">2026-01-29T17:07:44Z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939F06F1B02B4FAAB90F384FAB31B417_13</vt:lpwstr>
  </property>
  <property fmtid="{D5CDD505-2E9C-101B-9397-08002B2CF9AE}" pid="3" name="KSOProductBuildVer">
    <vt:lpwstr>1033-12.2.0.23196</vt:lpwstr>
  </property>
</Properties>
</file>